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92" r:id="rId3"/>
    <p:sldId id="293" r:id="rId4"/>
    <p:sldId id="257" r:id="rId5"/>
    <p:sldId id="310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7" r:id="rId16"/>
    <p:sldId id="288" r:id="rId17"/>
    <p:sldId id="289" r:id="rId18"/>
    <p:sldId id="282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4286-EA22-4F68-B2E2-11AB8ACB3330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803B-265F-4891-925C-A4DC864A10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046" y="4402163"/>
            <a:ext cx="8229600" cy="180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school-26-school.narod.ru/2022/cd8826949c9d480b96d15e12b95a1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" y="0"/>
            <a:ext cx="913014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073428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panose="02050604050505020204" pitchFamily="18" charset="0"/>
              </a:rPr>
              <a:t>До начала итогового сочинения (изложения)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руководитель</a:t>
            </a:r>
            <a:r>
              <a:rPr lang="ru-RU" dirty="0">
                <a:latin typeface="Bookman Old Style" panose="02050604050505020204" pitchFamily="18" charset="0"/>
              </a:rPr>
              <a:t> образовательной организации, в которой проводится итоговое сочинение (изложение),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распределяет участников по кабинетам в произвольном порядке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latin typeface="Bookman Old Style" panose="02050604050505020204" pitchFamily="18" charset="0"/>
            </a:endParaRP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Вход</a:t>
            </a:r>
            <a:r>
              <a:rPr lang="ru-RU" dirty="0">
                <a:latin typeface="Bookman Old Style" panose="02050604050505020204" pitchFamily="18" charset="0"/>
              </a:rPr>
              <a:t> участников итогового сочинения (изложения) в места проведения итогового сочинения (изложения)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начинается с 09.00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по местному времени.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ru-RU" sz="1600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5"/>
            <a:ext cx="8568952" cy="5001420"/>
          </a:xfrm>
        </p:spPr>
        <p:txBody>
          <a:bodyPr>
            <a:normAutofit/>
          </a:bodyPr>
          <a:lstStyle/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Участники</a:t>
            </a:r>
            <a:r>
              <a:rPr lang="ru-RU" dirty="0">
                <a:latin typeface="Bookman Old Style" panose="02050604050505020204" pitchFamily="18" charset="0"/>
              </a:rPr>
              <a:t> итогового сочинения (изложения) рассаживаются за рабочие столы в учебном кабинете в произвольном порядке (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по одному человеку за рабочий стол</a:t>
            </a:r>
            <a:r>
              <a:rPr lang="ru-RU" dirty="0">
                <a:latin typeface="Bookman Old Style" panose="02050604050505020204" pitchFamily="18" charset="0"/>
              </a:rPr>
              <a:t>). 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latin typeface="Bookman Old Style" panose="02050604050505020204" pitchFamily="18" charset="0"/>
            </a:endParaRP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Во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время проведения </a:t>
            </a:r>
            <a:r>
              <a:rPr lang="ru-RU" dirty="0">
                <a:latin typeface="Bookman Old Style" panose="02050604050505020204" pitchFamily="18" charset="0"/>
              </a:rPr>
              <a:t>итогового сочинения (изложения) в учебном кабинете должны присутствовать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не менее двух членов комиссии </a:t>
            </a:r>
            <a:r>
              <a:rPr lang="ru-RU" dirty="0">
                <a:latin typeface="Bookman Old Style" panose="02050604050505020204" pitchFamily="18" charset="0"/>
              </a:rPr>
              <a:t>образовательной организации.	</a:t>
            </a:r>
            <a:endParaRPr lang="ru-RU" sz="1600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Bookman Old Style" panose="02050604050505020204" pitchFamily="18" charset="0"/>
              </a:rPr>
              <a:t>Итоговое сочинение (изложение) начинается в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10.00</a:t>
            </a:r>
            <a:r>
              <a:rPr lang="ru-RU" dirty="0">
                <a:latin typeface="Bookman Old Style" panose="02050604050505020204" pitchFamily="18" charset="0"/>
              </a:rPr>
              <a:t> по местному времени. 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dirty="0">
              <a:latin typeface="Bookman Old Style" panose="020506040505050202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Bookman Old Style" panose="02050604050505020204" pitchFamily="18" charset="0"/>
              </a:rPr>
              <a:t>Если участник итогового сочинения (изложения)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опоздал</a:t>
            </a:r>
            <a:r>
              <a:rPr lang="ru-RU" sz="2800" dirty="0">
                <a:latin typeface="Bookman Old Style" panose="02050604050505020204" pitchFamily="18" charset="0"/>
              </a:rPr>
              <a:t>, он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допускается</a:t>
            </a:r>
            <a:r>
              <a:rPr lang="ru-RU" sz="2800" dirty="0">
                <a:latin typeface="Bookman Old Style" panose="02050604050505020204" pitchFamily="18" charset="0"/>
              </a:rPr>
              <a:t> к написанию итогового сочинения (изложения), при этом время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окончания </a:t>
            </a:r>
            <a:r>
              <a:rPr lang="ru-RU" sz="2800" dirty="0">
                <a:latin typeface="Bookman Old Style" panose="02050604050505020204" pitchFamily="18" charset="0"/>
              </a:rPr>
              <a:t>написания итогового сочинения (изложения)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не продлевается</a:t>
            </a:r>
            <a:r>
              <a:rPr lang="ru-RU" sz="2800" dirty="0">
                <a:latin typeface="Bookman Old Style" panose="02050604050505020204" pitchFamily="18" charset="0"/>
              </a:rPr>
              <a:t>. Повторный общий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инструктаж</a:t>
            </a:r>
            <a:r>
              <a:rPr lang="ru-RU" sz="2800" dirty="0">
                <a:latin typeface="Bookman Old Style" panose="02050604050505020204" pitchFamily="18" charset="0"/>
              </a:rPr>
              <a:t> для опоздавших участников </a:t>
            </a:r>
            <a:r>
              <a:rPr lang="ru-RU" sz="2800" dirty="0">
                <a:solidFill>
                  <a:srgbClr val="0070C0"/>
                </a:solidFill>
                <a:latin typeface="Bookman Old Style" panose="02050604050505020204" pitchFamily="18" charset="0"/>
              </a:rPr>
              <a:t>не проводится.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0835"/>
            <a:ext cx="8229600" cy="6129655"/>
          </a:xfrm>
        </p:spPr>
        <p:txBody>
          <a:bodyPr>
            <a:normAutofit fontScale="25000" lnSpcReduction="2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3200" dirty="0"/>
              <a:t>	</a:t>
            </a:r>
            <a:r>
              <a:rPr lang="ru-RU" sz="9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Во время проведения</a:t>
            </a:r>
            <a:r>
              <a:rPr lang="ru-RU" sz="96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9600" dirty="0">
                <a:latin typeface="Bookman Old Style" panose="02050604050505020204" pitchFamily="18" charset="0"/>
              </a:rPr>
              <a:t>итогового сочинения (изложения) на рабочем столе участников итогового сочинения (изложения), помимо </a:t>
            </a:r>
            <a:r>
              <a:rPr lang="ru-RU" sz="9600" dirty="0">
                <a:solidFill>
                  <a:srgbClr val="C00000"/>
                </a:solidFill>
                <a:latin typeface="Bookman Old Style" panose="02050604050505020204" pitchFamily="18" charset="0"/>
              </a:rPr>
              <a:t>бланка регистрации </a:t>
            </a:r>
            <a:r>
              <a:rPr lang="ru-RU" sz="9600" dirty="0">
                <a:latin typeface="Bookman Old Style" panose="02050604050505020204" pitchFamily="18" charset="0"/>
              </a:rPr>
              <a:t>и </a:t>
            </a:r>
            <a:r>
              <a:rPr lang="ru-RU" sz="9600" dirty="0">
                <a:solidFill>
                  <a:srgbClr val="C00000"/>
                </a:solidFill>
                <a:latin typeface="Bookman Old Style" panose="02050604050505020204" pitchFamily="18" charset="0"/>
              </a:rPr>
              <a:t>бланков записи </a:t>
            </a:r>
            <a:r>
              <a:rPr lang="ru-RU" sz="9600" dirty="0">
                <a:latin typeface="Bookman Old Style" panose="02050604050505020204" pitchFamily="18" charset="0"/>
              </a:rPr>
              <a:t>(дополнительного бланка записи), находятся: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ручка</a:t>
            </a:r>
            <a:r>
              <a:rPr lang="ru-RU" sz="9600" dirty="0">
                <a:latin typeface="Bookman Old Style" panose="02050604050505020204" pitchFamily="18" charset="0"/>
              </a:rPr>
              <a:t>  (</a:t>
            </a:r>
            <a:r>
              <a:rPr lang="ru-RU" sz="9600" dirty="0" err="1">
                <a:latin typeface="Bookman Old Style" panose="02050604050505020204" pitchFamily="18" charset="0"/>
              </a:rPr>
              <a:t>гелевая</a:t>
            </a:r>
            <a:r>
              <a:rPr lang="ru-RU" sz="9600" dirty="0">
                <a:latin typeface="Bookman Old Style" panose="02050604050505020204" pitchFamily="18" charset="0"/>
              </a:rPr>
              <a:t> или  капиллярная с чернилами черного цвета);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документ,</a:t>
            </a:r>
            <a:r>
              <a:rPr lang="ru-RU" sz="9600" dirty="0">
                <a:latin typeface="Bookman Old Style" panose="02050604050505020204" pitchFamily="18" charset="0"/>
              </a:rPr>
              <a:t> удостоверяющий личность;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лекарства и питание </a:t>
            </a:r>
            <a:r>
              <a:rPr lang="ru-RU" sz="9600" dirty="0">
                <a:latin typeface="Bookman Old Style" panose="02050604050505020204" pitchFamily="18" charset="0"/>
              </a:rPr>
              <a:t>(при необходимости);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орфографический словарь </a:t>
            </a:r>
            <a:r>
              <a:rPr lang="ru-RU" sz="9600" dirty="0">
                <a:latin typeface="Bookman Old Style" panose="02050604050505020204" pitchFamily="18" charset="0"/>
              </a:rPr>
              <a:t>для участников итогового сочинения (орфографический и толковый словари для участников итогового изложения),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выдаваемый членами комиссии образовательной организации </a:t>
            </a:r>
            <a:r>
              <a:rPr lang="ru-RU" sz="9600" dirty="0">
                <a:latin typeface="Bookman Old Style" panose="02050604050505020204" pitchFamily="18" charset="0"/>
              </a:rPr>
              <a:t>по проведению итогового сочинения (изложения);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инструкция</a:t>
            </a:r>
            <a:r>
              <a:rPr lang="ru-RU" sz="9600" dirty="0">
                <a:latin typeface="Bookman Old Style" panose="02050604050505020204" pitchFamily="18" charset="0"/>
              </a:rPr>
              <a:t> для участников итогового сочинения (изложения);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</a:t>
            </a:r>
            <a:r>
              <a:rPr lang="ru-RU" sz="9600" dirty="0">
                <a:solidFill>
                  <a:srgbClr val="0070C0"/>
                </a:solidFill>
                <a:latin typeface="Bookman Old Style" panose="02050604050505020204" pitchFamily="18" charset="0"/>
              </a:rPr>
              <a:t>черновики</a:t>
            </a:r>
            <a:r>
              <a:rPr lang="ru-RU" sz="9600" dirty="0">
                <a:latin typeface="Bookman Old Style" panose="02050604050505020204" pitchFamily="18" charset="0"/>
              </a:rPr>
              <a:t>;</a:t>
            </a:r>
          </a:p>
          <a:p>
            <a:pPr indent="0">
              <a:spcBef>
                <a:spcPts val="0"/>
              </a:spcBef>
              <a:buClr>
                <a:srgbClr val="C00000"/>
              </a:buClr>
            </a:pPr>
            <a:r>
              <a:rPr lang="ru-RU" sz="9600" dirty="0">
                <a:latin typeface="Bookman Old Style" panose="02050604050505020204" pitchFamily="18" charset="0"/>
              </a:rPr>
              <a:t> специальные технические средства (для участников с ОВЗ, детей-инвалидов, инвалидов).</a:t>
            </a:r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4"/>
          </a:xfrm>
        </p:spPr>
        <p:txBody>
          <a:bodyPr>
            <a:normAutofit fontScale="92500" lnSpcReduction="20000"/>
          </a:bodyPr>
          <a:lstStyle/>
          <a:p>
            <a:pPr marL="342900" lvl="1" indent="-34290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Запрещено иметь при себе </a:t>
            </a:r>
          </a:p>
          <a:p>
            <a:pPr marL="342900" lvl="1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средства связи, </a:t>
            </a:r>
          </a:p>
          <a:p>
            <a:pPr marL="342900" lvl="1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фото, аудио и видеоаппаратуру, </a:t>
            </a:r>
          </a:p>
          <a:p>
            <a:pPr marL="342900" lvl="1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справочные материалы, </a:t>
            </a:r>
          </a:p>
          <a:p>
            <a:pPr marL="342900" lvl="1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письменные заметки </a:t>
            </a:r>
          </a:p>
          <a:p>
            <a:pPr marL="342900" lvl="1" indent="-342900" algn="ctr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Bookman Old Style" panose="02050604050505020204" pitchFamily="18" charset="0"/>
              </a:rPr>
              <a:t> иные средства хранения и передачи информации, собственные орфографические и (или) толковые словари. </a:t>
            </a:r>
          </a:p>
          <a:p>
            <a:pPr marL="342900" lvl="1" indent="-342900"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Участникам итогового сочинения (изложения) также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запрещается </a:t>
            </a:r>
            <a:r>
              <a:rPr lang="ru-RU" dirty="0">
                <a:latin typeface="Bookman Old Style" panose="02050604050505020204" pitchFamily="18" charset="0"/>
              </a:rPr>
              <a:t>пользоваться 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текстами литературного материала </a:t>
            </a:r>
            <a:r>
              <a:rPr lang="ru-RU" dirty="0">
                <a:latin typeface="Bookman Old Style" panose="02050604050505020204" pitchFamily="18" charset="0"/>
              </a:rPr>
              <a:t>(художественные произведения, дневники, мемуары, публицистика, другие литературные источники).</a:t>
            </a:r>
            <a:endParaRPr lang="ru-RU" sz="1600" dirty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59632" y="1484784"/>
            <a:ext cx="6705223" cy="32635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 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Результатом проверки итогового сочинения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–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«</a:t>
            </a:r>
            <a:r>
              <a:rPr lang="ru-RU" sz="48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зачет» или «незачет»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496944" cy="4789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Требование к сочинению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Требование № 1. </a:t>
            </a:r>
            <a:r>
              <a:rPr lang="ru-RU" sz="2100" b="1" dirty="0">
                <a:latin typeface="Bookman Old Style" panose="02050604050505020204" pitchFamily="18" charset="0"/>
              </a:rPr>
              <a:t>«Объем итогового сочинения».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Рекомендуемое количество слов – от 350. Максимальное количество слов в сочинении не устанавливается. Если в сочинении менее 250 слов (в подсчет включаются все слова, в том числе и служебные), то выставляется «незачет» за невыполнение требования № 1 и «незачет» за работу в целом .</a:t>
            </a:r>
          </a:p>
          <a:p>
            <a:pPr marL="0" indent="0">
              <a:buNone/>
            </a:pPr>
            <a:r>
              <a:rPr lang="ru-RU" sz="21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Требование № 2. </a:t>
            </a:r>
            <a:r>
              <a:rPr lang="ru-RU" sz="2100" b="1" dirty="0">
                <a:latin typeface="Bookman Old Style" panose="02050604050505020204" pitchFamily="18" charset="0"/>
              </a:rPr>
              <a:t>«Самостоятельность написания итогового сочинения.</a:t>
            </a:r>
          </a:p>
          <a:p>
            <a:pPr marL="0" indent="0">
              <a:buNone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Bookman Old Style" panose="02050604050505020204" pitchFamily="18" charset="0"/>
              </a:rPr>
              <a:t>Не допускается списывание сочинения (фрагментов сочинения) из какого-либо источника или воспроизведение по памяти чужого текста. Если сочинение признано несамостоятельным, то выставляется «незачет» за невыполнение требования № 2 и «незачет» за работу в целом (такое сочинение не проверяется по критериям оценивания)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6418" y="620688"/>
            <a:ext cx="8607582" cy="5688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Итоговое сочинение, соответствующее установленным требованиям, оценивается по критериям: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1. «Соответствие теме»;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2. «Аргументация. Привлечение литературного материала»;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3. «Композиция и логика рассуждения»; 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4. «Качество письменной речи»; 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5. «Грамотность»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</a:t>
            </a:r>
            <a:r>
              <a:rPr lang="ru-RU" sz="2625" dirty="0">
                <a:latin typeface="Bookman Old Style" panose="02050604050505020204" pitchFamily="18" charset="0"/>
              </a:rPr>
              <a:t>Для получения «зачета» за итоговое сочинение необходимо получить «зачет» по критериям № 1 и № 2 (выставление «незачета» по одному из этих критериев автоматически ведет к «незачету» за работу в целом), а также дополнительно «зачет» по одному из других критериев.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Работа с бланками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38000"/>
            <a:ext cx="4587712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836" t="12743" r="26534" b="5248"/>
          <a:stretch/>
        </p:blipFill>
        <p:spPr>
          <a:xfrm>
            <a:off x="1544640" y="738000"/>
            <a:ext cx="6321951" cy="57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3423" t="27600" r="27159" b="21627"/>
          <a:stretch/>
        </p:blipFill>
        <p:spPr>
          <a:xfrm>
            <a:off x="539552" y="836712"/>
            <a:ext cx="8098063" cy="46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3722" t="13720" r="37024" b="14272"/>
          <a:stretch/>
        </p:blipFill>
        <p:spPr>
          <a:xfrm>
            <a:off x="2182712" y="710963"/>
            <a:ext cx="4680000" cy="64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4651" t="13720" r="37892" b="70572"/>
          <a:stretch/>
        </p:blipFill>
        <p:spPr>
          <a:xfrm>
            <a:off x="607254" y="935424"/>
            <a:ext cx="7830915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лакат Итоговое сочинение 2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Дата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проведения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ИС(И) 2023-2024:</a:t>
            </a:r>
            <a:endParaRPr lang="ru-RU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643192" cy="403244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6 декабря 2023 г.</a:t>
            </a:r>
          </a:p>
          <a:p>
            <a:pPr algn="ctr"/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7 февраля 2024 г.</a:t>
            </a:r>
          </a:p>
          <a:p>
            <a:pPr algn="ctr"/>
            <a:r>
              <a:rPr lang="ru-RU" sz="4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10 апреля 2024 г.</a:t>
            </a:r>
            <a:endParaRPr lang="ru-RU" sz="4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Итоговое сочинение 2022-2023 – всё о нём | Литре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7950" y="548680"/>
            <a:ext cx="9036050" cy="5492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ГИА-2024 </a:t>
            </a:r>
            <a:r>
              <a:rPr lang="ru-RU" sz="3600" b="1" dirty="0"/>
              <a:t>– </a:t>
            </a:r>
            <a:r>
              <a:rPr lang="ru-RU" sz="3600" b="1" u="sng" dirty="0"/>
              <a:t>ПРОЕКТ</a:t>
            </a:r>
            <a:r>
              <a:rPr lang="ru-RU" sz="3600" dirty="0"/>
              <a:t> расписания экзаменов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19" y="1268760"/>
          <a:ext cx="864096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Пн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Вт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Ср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Чт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Пт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СБ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/>
                        <a:t>Вс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мая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24 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Г, Л,Х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мая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мая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 мая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  Р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М.П , 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 июня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И,Ф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июня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 июня </a:t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О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 июня </a:t>
                      </a:r>
                      <a:b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</a:rPr>
                        <a:t>ин.я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. П, Б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16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ин.я.У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17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18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инф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ЕГЭ </a:t>
                      </a:r>
                      <a:r>
                        <a:rPr lang="ru-RU" sz="18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инф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21 июня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июня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резерв </a:t>
                      </a:r>
                      <a:b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ЕГЭ Р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23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24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25 июня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26 июня резерв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ЕГЭ М.П , 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июля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  июля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04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400" dirty="0" smtClean="0">
                <a:latin typeface="Bookman Old Style" panose="02050604050505020204" pitchFamily="18" charset="0"/>
              </a:rPr>
              <a:t>С </a:t>
            </a:r>
            <a:r>
              <a:rPr lang="ru-RU" sz="3400" dirty="0">
                <a:latin typeface="Bookman Old Style" panose="02050604050505020204" pitchFamily="18" charset="0"/>
              </a:rPr>
              <a:t>2022/23 учебного года </a:t>
            </a:r>
            <a:r>
              <a:rPr lang="ru-RU" sz="3400" dirty="0" smtClean="0">
                <a:latin typeface="Bookman Old Style" panose="02050604050505020204" pitchFamily="18" charset="0"/>
              </a:rPr>
              <a:t>поменялся </a:t>
            </a:r>
            <a:r>
              <a:rPr lang="ru-RU" sz="3400" dirty="0">
                <a:latin typeface="Bookman Old Style" panose="02050604050505020204" pitchFamily="18" charset="0"/>
              </a:rPr>
              <a:t>подход к формированию комплектов тем </a:t>
            </a:r>
            <a:r>
              <a:rPr lang="ru-RU" sz="3400" dirty="0" smtClean="0">
                <a:latin typeface="Bookman Old Style" panose="02050604050505020204" pitchFamily="18" charset="0"/>
              </a:rPr>
              <a:t>итогового </a:t>
            </a:r>
            <a:r>
              <a:rPr lang="ru-RU" sz="3400" dirty="0">
                <a:latin typeface="Bookman Old Style" panose="02050604050505020204" pitchFamily="18" charset="0"/>
              </a:rPr>
              <a:t>сочинения: они будут формироваться из закрытого банка тем итогового сочинения, тех, которые использовались на итоговом сочинении в предыдущие годы (более 1500 тем).</a:t>
            </a:r>
            <a:r>
              <a:rPr lang="ru-RU" sz="3400" dirty="0" smtClean="0">
                <a:latin typeface="Bookman Old Style" panose="02050604050505020204" pitchFamily="18" charset="0"/>
              </a:rPr>
              <a:t/>
            </a:r>
            <a:br>
              <a:rPr lang="ru-RU" sz="3400" dirty="0" smtClean="0">
                <a:latin typeface="Bookman Old Style" panose="02050604050505020204" pitchFamily="18" charset="0"/>
              </a:rPr>
            </a:br>
            <a:r>
              <a:rPr lang="ru-RU" sz="3400" dirty="0" smtClean="0">
                <a:latin typeface="Bookman Old Style" panose="02050604050505020204" pitchFamily="18" charset="0"/>
              </a:rPr>
              <a:t>	С </a:t>
            </a:r>
            <a:r>
              <a:rPr lang="ru-RU" sz="3400" dirty="0">
                <a:latin typeface="Bookman Old Style" panose="02050604050505020204" pitchFamily="18" charset="0"/>
              </a:rPr>
              <a:t>2023 </a:t>
            </a:r>
            <a:r>
              <a:rPr lang="ru-RU" sz="3400" dirty="0" smtClean="0">
                <a:latin typeface="Bookman Old Style" panose="02050604050505020204" pitchFamily="18" charset="0"/>
              </a:rPr>
              <a:t>года </a:t>
            </a:r>
            <a:r>
              <a:rPr lang="ru-RU" sz="3400" dirty="0">
                <a:latin typeface="Bookman Old Style" panose="02050604050505020204" pitchFamily="18" charset="0"/>
              </a:rPr>
              <a:t>закрытый банк тем итогового сочинения будет ежегодно пополняться новыми темами.</a:t>
            </a:r>
          </a:p>
        </p:txBody>
      </p:sp>
      <p:pic>
        <p:nvPicPr>
          <p:cNvPr id="5" name="Рисунок 4" descr="Без названия.png"/>
          <p:cNvPicPr>
            <a:picLocks noChangeAspect="1"/>
          </p:cNvPicPr>
          <p:nvPr/>
        </p:nvPicPr>
        <p:blipFill>
          <a:blip r:embed="rId2" cstate="print"/>
          <a:srcRect b="5921"/>
          <a:stretch>
            <a:fillRect/>
          </a:stretch>
        </p:blipFill>
        <p:spPr>
          <a:xfrm>
            <a:off x="2051720" y="260648"/>
            <a:ext cx="2143125" cy="2016224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rcRect b="3224"/>
          <a:stretch>
            <a:fillRect/>
          </a:stretch>
        </p:blipFill>
        <p:spPr>
          <a:xfrm>
            <a:off x="4427984" y="260648"/>
            <a:ext cx="331236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84" y="3327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Особенности формулировок тем </a:t>
            </a:r>
            <a:b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итогового сочинения</a:t>
            </a:r>
            <a:r>
              <a:rPr lang="ru-RU" sz="3200" b="1" dirty="0">
                <a:latin typeface="Bookman Old Style" panose="02050604050505020204" pitchFamily="18" charset="0"/>
              </a:rPr>
              <a:t/>
            </a:r>
            <a:br>
              <a:rPr lang="ru-RU" sz="3200" b="1" dirty="0">
                <a:latin typeface="Bookman Old Style" panose="02050604050505020204" pitchFamily="18" charset="0"/>
              </a:rPr>
            </a:br>
            <a:endParaRPr lang="ru-R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600" dirty="0">
                <a:latin typeface="Bookman Old Style" panose="02050604050505020204" pitchFamily="18" charset="0"/>
              </a:rPr>
              <a:t>Итоговое сочинение носит </a:t>
            </a:r>
            <a:r>
              <a:rPr lang="ru-RU" sz="2600" dirty="0" err="1">
                <a:latin typeface="Bookman Old Style" panose="02050604050505020204" pitchFamily="18" charset="0"/>
              </a:rPr>
              <a:t>надпредметный</a:t>
            </a:r>
            <a:r>
              <a:rPr lang="ru-RU" sz="2600" dirty="0">
                <a:latin typeface="Bookman Old Style" panose="02050604050505020204" pitchFamily="18" charset="0"/>
              </a:rPr>
              <a:t> характер, то есть нацелено на проверку общих речевых компетенций, выявление уровня речевой культуры, оценку умения выпускника рассуждать по избранной теме, аргументировать свою позицию.</a:t>
            </a:r>
          </a:p>
          <a:p>
            <a:pPr marL="514350" indent="-514350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sz="2600" dirty="0">
                <a:latin typeface="Bookman Old Style" panose="02050604050505020204" pitchFamily="18" charset="0"/>
              </a:rPr>
              <a:t>2.   Сочинение является </a:t>
            </a:r>
            <a:r>
              <a:rPr lang="ru-RU" sz="2600" dirty="0" err="1">
                <a:latin typeface="Bookman Old Style" panose="02050604050505020204" pitchFamily="18" charset="0"/>
              </a:rPr>
              <a:t>литературоцентричным</a:t>
            </a:r>
            <a:r>
              <a:rPr lang="ru-RU" sz="2600" dirty="0">
                <a:latin typeface="Bookman Old Style" panose="02050604050505020204" pitchFamily="18" charset="0"/>
              </a:rPr>
              <a:t>, так как содержит требование построения аргументации с обязательной опорой на литературный материал.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2" y="188912"/>
            <a:ext cx="6911975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 panose="020B0604020202020204"/>
                <a:cs typeface="Arial" panose="020B0604020202020204"/>
              </a:defRPr>
            </a:lvl9pPr>
          </a:lstStyle>
          <a:p>
            <a:pPr lvl="0"/>
            <a:r>
              <a:rPr lang="ru-RU" altLang="ru-RU" sz="2800" b="1">
                <a:solidFill>
                  <a:srgbClr val="C00000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Структура закрытого банка тем  итогового сочинения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4294967295"/>
          </p:nvPr>
        </p:nvSpPr>
        <p:spPr>
          <a:xfrm>
            <a:off x="457200" y="1289050"/>
            <a:ext cx="8229600" cy="483679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ru-RU" altLang="ru-RU" sz="2000" b="1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1. Духовно-нравственные ориентиры в жизни человека </a:t>
            </a: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1.1. Внутренний мир человека и его личностные качества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1.2. Отношение человека к другому человеку (окружению), нравственные идеалы и выбор между добром и злом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1.3. Познание человеком самого себя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1.4. Свобода человека и ее ограничения</a:t>
            </a:r>
          </a:p>
          <a:p>
            <a:pPr lvl="0"/>
            <a:r>
              <a:rPr lang="ru-RU" altLang="ru-RU" sz="2000" b="1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2. Семья, общество, Отечество в жизни человека </a:t>
            </a: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2.1. Семья, род; семейные ценности и традиции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2.2. Человек и общество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2.3. Родина, государство, гражданская позиция человека</a:t>
            </a:r>
          </a:p>
          <a:p>
            <a:pPr lvl="0"/>
            <a:r>
              <a:rPr lang="ru-RU" altLang="ru-RU" sz="2000" b="1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3. Природа и культура в жизни человека </a:t>
            </a: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3.1. Природа и человек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3.2. Наука и человек</a:t>
            </a:r>
            <a:b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Bookman Old Style" panose="02050604050505020204" pitchFamily="18" charset="0"/>
                <a:cs typeface="Bookman Old Style" panose="02050604050505020204" pitchFamily="18" charset="0"/>
              </a:rPr>
              <a:t>3.3. Искусство и 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361461"/>
          </a:xfrm>
        </p:spPr>
        <p:txBody>
          <a:bodyPr>
            <a:noAutofit/>
          </a:bodyPr>
          <a:lstStyle/>
          <a:p>
            <a:pPr algn="ctr">
              <a:buClr>
                <a:srgbClr val="C00000"/>
              </a:buClr>
            </a:pPr>
            <a:r>
              <a:rPr lang="ru-RU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Продолжительность</a:t>
            </a:r>
            <a:r>
              <a:rPr lang="ru-RU" sz="3000" dirty="0">
                <a:latin typeface="Bookman Old Style" panose="02050604050505020204" pitchFamily="18" charset="0"/>
              </a:rPr>
              <a:t> написания итогового сочинения (изложения)  составляет 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 часа 55 минут (235 минут)</a:t>
            </a:r>
            <a:r>
              <a:rPr lang="ru-RU" sz="3000" dirty="0">
                <a:solidFill>
                  <a:srgbClr val="C00000"/>
                </a:solidFill>
                <a:latin typeface="Bookman Old Style" panose="02050604050505020204" pitchFamily="18" charset="0"/>
              </a:rPr>
              <a:t>. </a:t>
            </a:r>
          </a:p>
          <a:p>
            <a:pPr algn="ctr">
              <a:buClr>
                <a:srgbClr val="C00000"/>
              </a:buClr>
            </a:pPr>
            <a:r>
              <a:rPr lang="ru-RU" sz="3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</a:t>
            </a:r>
            <a:r>
              <a:rPr lang="ru-RU" sz="3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продолжительность написания </a:t>
            </a:r>
            <a:r>
              <a:rPr lang="ru-RU" sz="3000" dirty="0">
                <a:latin typeface="Bookman Old Style" panose="02050604050505020204" pitchFamily="18" charset="0"/>
              </a:rPr>
              <a:t>итогового сочинения  (изложения) </a:t>
            </a:r>
            <a:r>
              <a:rPr lang="ru-RU" sz="30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не включается</a:t>
            </a:r>
            <a:r>
              <a:rPr lang="ru-RU" sz="3000" dirty="0">
                <a:latin typeface="Bookman Old Style" panose="02050604050505020204" pitchFamily="18" charset="0"/>
              </a:rPr>
              <a:t> время, выделенное на </a:t>
            </a:r>
            <a:r>
              <a:rPr lang="ru-RU" sz="30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подготовительные мероприятия </a:t>
            </a:r>
            <a:r>
              <a:rPr lang="ru-RU" sz="3000" dirty="0">
                <a:latin typeface="Bookman Old Style" panose="02050604050505020204" pitchFamily="18" charset="0"/>
              </a:rPr>
              <a:t>(инструктаж участников итогового сочинения (изложения), заполнение ими регистрационных полей и др.).</a:t>
            </a:r>
          </a:p>
          <a:p>
            <a:pPr algn="ctr">
              <a:buNone/>
            </a:pPr>
            <a:endParaRPr lang="ru-RU" sz="3000" dirty="0"/>
          </a:p>
          <a:p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Организация и проведение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	</a:t>
            </a:r>
          </a:p>
          <a:p>
            <a:pPr algn="ctr">
              <a:buNone/>
            </a:pPr>
            <a:r>
              <a:rPr lang="ru-RU" dirty="0">
                <a:latin typeface="Bookman Old Style" panose="02050604050505020204" pitchFamily="18" charset="0"/>
              </a:rPr>
              <a:t>Для участия в итоговом сочинении (изложении) участники подают </a:t>
            </a:r>
            <a:r>
              <a:rPr lang="ru-RU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заявление </a:t>
            </a:r>
            <a:r>
              <a:rPr lang="ru-RU" dirty="0">
                <a:latin typeface="Bookman Old Style" panose="02050604050505020204" pitchFamily="18" charset="0"/>
              </a:rPr>
              <a:t>не позднее чем за две недели до начала проведения итогового сочинения (изложения).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4543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Комплекты тем</a:t>
            </a:r>
            <a:r>
              <a:rPr lang="ru-RU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latin typeface="Bookman Old Style" panose="02050604050505020204" pitchFamily="18" charset="0"/>
              </a:rPr>
              <a:t>итогового сочинения </a:t>
            </a:r>
          </a:p>
          <a:p>
            <a:pPr marL="0" lvl="1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за 15 минут</a:t>
            </a:r>
            <a:r>
              <a:rPr lang="ru-RU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dirty="0">
                <a:latin typeface="Bookman Old Style" panose="02050604050505020204" pitchFamily="18" charset="0"/>
              </a:rPr>
              <a:t>до проведения итогового сочинения по местному времени размещаются на официальном информационном портале единого государственного экзамена (ЕГЭ) </a:t>
            </a:r>
            <a:r>
              <a:rPr lang="ru-RU" sz="3200" u="sng" dirty="0" err="1">
                <a:latin typeface="Bookman Old Style" panose="02050604050505020204" pitchFamily="18" charset="0"/>
              </a:rPr>
              <a:t>ege.edu.ru</a:t>
            </a:r>
            <a:r>
              <a:rPr lang="ru-RU" sz="3200" dirty="0">
                <a:latin typeface="Bookman Old Style" panose="02050604050505020204" pitchFamily="18" charset="0"/>
              </a:rPr>
              <a:t> (</a:t>
            </a:r>
            <a:r>
              <a:rPr lang="ru-RU" sz="3200" u="sng" dirty="0" err="1">
                <a:latin typeface="Bookman Old Style" panose="02050604050505020204" pitchFamily="18" charset="0"/>
              </a:rPr>
              <a:t>topic.ege.edu.ru</a:t>
            </a:r>
            <a:r>
              <a:rPr lang="ru-RU" sz="3200" dirty="0">
                <a:latin typeface="Bookman Old Style" panose="02050604050505020204" pitchFamily="18" charset="0"/>
              </a:rPr>
              <a:t>), а также на официальном сайте ФГБУ «Федеральный центр тестирования» (</a:t>
            </a:r>
            <a:r>
              <a:rPr lang="ru-RU" sz="3200" u="sng" dirty="0" err="1">
                <a:latin typeface="Bookman Old Style" panose="02050604050505020204" pitchFamily="18" charset="0"/>
              </a:rPr>
              <a:t>rustest.ru</a:t>
            </a:r>
            <a:r>
              <a:rPr lang="ru-RU" sz="3200" dirty="0">
                <a:latin typeface="Bookman Old Style" panose="02050604050505020204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45436"/>
          </a:xfrm>
        </p:spPr>
        <p:txBody>
          <a:bodyPr>
            <a:normAutofit lnSpcReduction="10000"/>
          </a:bodyPr>
          <a:lstStyle/>
          <a:p>
            <a:pPr marL="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Bookman Old Style" panose="02050604050505020204" pitchFamily="18" charset="0"/>
              </a:rPr>
              <a:t>В день проведения итогового сочинения (изложения) в месте проведения </a:t>
            </a:r>
          </a:p>
          <a:p>
            <a:pPr marL="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latin typeface="Bookman Old Style" panose="02050604050505020204" pitchFamily="18" charset="0"/>
              </a:rPr>
              <a:t>итогового сочинения (изложения)</a:t>
            </a:r>
          </a:p>
          <a:p>
            <a:pPr marL="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могут присутствовать</a:t>
            </a:r>
            <a:r>
              <a:rPr lang="ru-RU" sz="3000" b="1" dirty="0">
                <a:latin typeface="Bookman Old Style" panose="02050604050505020204" pitchFamily="18" charset="0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1)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smtClean="0">
                <a:latin typeface="Bookman Old Style" panose="02050604050505020204" pitchFamily="18" charset="0"/>
              </a:rPr>
              <a:t>общественные </a:t>
            </a:r>
            <a:r>
              <a:rPr lang="ru-RU" sz="2800" dirty="0">
                <a:latin typeface="Bookman Old Style" panose="02050604050505020204" pitchFamily="18" charset="0"/>
              </a:rPr>
              <a:t>наблюдатели</a:t>
            </a:r>
            <a:r>
              <a:rPr lang="en-US" sz="2800" dirty="0" smtClean="0">
                <a:latin typeface="Bookman Old Style" panose="02050604050505020204" pitchFamily="18" charset="0"/>
              </a:rPr>
              <a:t>;</a:t>
            </a:r>
            <a:endParaRPr lang="ru-RU" sz="2800" dirty="0" smtClean="0">
              <a:latin typeface="Bookman Old Style" panose="020506040505050202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представители средств массовой </a:t>
            </a:r>
            <a:r>
              <a:rPr lang="ru-RU" sz="2800" dirty="0" smtClean="0">
                <a:latin typeface="Bookman Old Style" panose="02050604050505020204" pitchFamily="18" charset="0"/>
              </a:rPr>
              <a:t>информации</a:t>
            </a:r>
            <a:r>
              <a:rPr lang="ru-RU" sz="2800" dirty="0">
                <a:latin typeface="Bookman Old Style" panose="02050604050505020204" pitchFamily="18" charset="0"/>
              </a:rPr>
              <a:t>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3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</a:t>
            </a:r>
            <a:r>
              <a:rPr lang="ru-RU" sz="2800" dirty="0">
                <a:latin typeface="Bookman Old Style" panose="02050604050505020204" pitchFamily="18" charset="0"/>
              </a:rPr>
              <a:t> должностные лица Рособрнадзора, иные лица, определенные Рособрнадзором, а также должностные лица министерства образования Красноярского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1138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Wingdings</vt:lpstr>
      <vt:lpstr>Тема Office</vt:lpstr>
      <vt:lpstr>PowerPoint Presentation</vt:lpstr>
      <vt:lpstr> Дата проведения ИС(И) 2023-2024:</vt:lpstr>
      <vt:lpstr> </vt:lpstr>
      <vt:lpstr> Особенности формулировок тем  итогового сочинения </vt:lpstr>
      <vt:lpstr>Структура закрытого банка тем  итогового сочинения</vt:lpstr>
      <vt:lpstr>PowerPoint Presentation</vt:lpstr>
      <vt:lpstr>Организация и проведение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Работа с бланками </vt:lpstr>
      <vt:lpstr>PowerPoint Presentation</vt:lpstr>
      <vt:lpstr>ГИА-2024 – ПРОЕКТ расписания экзаменов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2016-2017</dc:title>
  <dc:creator>Samsung</dc:creator>
  <cp:lastModifiedBy>word</cp:lastModifiedBy>
  <cp:revision>61</cp:revision>
  <dcterms:created xsi:type="dcterms:W3CDTF">2016-09-04T06:55:00Z</dcterms:created>
  <dcterms:modified xsi:type="dcterms:W3CDTF">2023-11-19T17:11:03Z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C302BBF595B04B13AE597D9A47B3127D</vt:lpwstr>
  </property>
  <property fmtid="{D5CDD505-2E9C-101B-9397-08002B2CF9AE}" pid="3" name="KSOProductBuildVer">
    <vt:lpwstr>1049-11.2.0.11380</vt:lpwstr>
  </property>
</Properties>
</file>